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0691800" cx="7559675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sgTjsbctxP68NVarhKvdKcvit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1pPr>
            <a:lvl2pPr lvl="1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/>
            </a:lvl2pPr>
            <a:lvl3pPr lvl="2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3pPr>
            <a:lvl4pPr lvl="3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4pPr>
            <a:lvl5pPr lvl="4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5pPr>
            <a:lvl6pPr lvl="5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6pPr>
            <a:lvl7pPr lvl="6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7pPr>
            <a:lvl8pPr lvl="7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8pPr>
            <a:lvl9pPr lvl="8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87910" y="2978019"/>
            <a:ext cx="6783857" cy="6520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3"/>
              <a:buNone/>
              <a:defRPr sz="1653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1pPr>
            <a:lvl2pPr indent="-2286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b="1" sz="1653"/>
            </a:lvl2pPr>
            <a:lvl3pPr indent="-2286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b="1" sz="1488"/>
            </a:lvl3pPr>
            <a:lvl4pPr indent="-2286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4pPr>
            <a:lvl5pPr indent="-2286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5pPr>
            <a:lvl6pPr indent="-2286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6pPr>
            <a:lvl7pPr indent="-2286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7pPr>
            <a:lvl8pPr indent="-2286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8pPr>
            <a:lvl9pPr indent="-2286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1pPr>
            <a:lvl2pPr indent="-2286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b="1" sz="1653"/>
            </a:lvl2pPr>
            <a:lvl3pPr indent="-2286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b="1" sz="1488"/>
            </a:lvl3pPr>
            <a:lvl4pPr indent="-2286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4pPr>
            <a:lvl5pPr indent="-2286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5pPr>
            <a:lvl6pPr indent="-2286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6pPr>
            <a:lvl7pPr indent="-2286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7pPr>
            <a:lvl8pPr indent="-2286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8pPr>
            <a:lvl9pPr indent="-2286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6557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583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indent="-333565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indent="-333565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indent="-333565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indent="-333565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indent="-333565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indent="-333565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indent="-2286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indent="-2286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indent="-2286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indent="-2286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indent="-2286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indent="-2286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indent="-2286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indent="-2286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indent="-2286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indent="-2286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indent="-2286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indent="-2286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indent="-2286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indent="-2286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indent="-2286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indent="-2286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Calibri"/>
              <a:buNone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5602" lvl="0" marL="457200" marR="0" rtl="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b="0" i="0" sz="23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4583" lvl="1" marL="9144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3565" lvl="2" marL="13716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Char char="•"/>
              <a:defRPr b="0" i="0" sz="16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3088" lvl="3" marL="18288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3088" lvl="4" marL="22860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088" lvl="5" marL="27432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088" lvl="6" marL="32004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088" lvl="7" marL="36576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088" lvl="8" marL="41148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" y="0"/>
            <a:ext cx="7559674" cy="1090938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0075" lIns="80175" spcFirstLastPara="1" rIns="80175" wrap="square" tIns="400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RAPPORT DE CERTIFICATION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105" u="none" cap="none" strike="noStrike">
                <a:solidFill>
                  <a:srgbClr val="EEC401"/>
                </a:solidFill>
                <a:latin typeface="Arial"/>
                <a:ea typeface="Arial"/>
                <a:cs typeface="Arial"/>
                <a:sym typeface="Arial"/>
              </a:rPr>
              <a:t>Synthèse des résultats du test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3378475" y="1293125"/>
            <a:ext cx="4348200" cy="23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8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600"/>
              <a:t>SAMSUNG</a:t>
            </a:r>
            <a:endParaRPr/>
          </a:p>
          <a:p>
            <a:pPr indent="0" lvl="0" marL="0" marR="0" rtl="0" algn="l">
              <a:lnSpc>
                <a:spcPct val="8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/>
              <a:t>GALAXY A15 5G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Version Android : 1</a:t>
            </a:r>
            <a:r>
              <a:rPr lang="fr-FR">
                <a:solidFill>
                  <a:schemeClr val="dk1"/>
                </a:solidFill>
              </a:rPr>
              <a:t>4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194521" y="3818555"/>
            <a:ext cx="410414" cy="410414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0075" lIns="80175" spcFirstLastPara="1" rIns="80175" wrap="square" tIns="400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5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621815" y="3833060"/>
            <a:ext cx="6679147" cy="36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75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Evaluation des fonctionnalités DATI sur le smartphone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194521" y="6573787"/>
            <a:ext cx="410414" cy="410414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0075" lIns="80175" spcFirstLastPara="1" rIns="80175" wrap="square" tIns="400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5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677416" y="6588801"/>
            <a:ext cx="5261875" cy="36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75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 pour les autres fonctionnalités &amp; options ?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194521" y="8002983"/>
            <a:ext cx="410414" cy="410414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0075" lIns="80175" spcFirstLastPara="1" rIns="80175" wrap="square" tIns="400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5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5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33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646954" y="8023923"/>
            <a:ext cx="3963298" cy="36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75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Bilan du rapport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807381" y="6953496"/>
            <a:ext cx="1455056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Localisation intérieure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2025889" y="6953496"/>
            <a:ext cx="201127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Fonctionnement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hors opérateur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3876673" y="6953455"/>
            <a:ext cx="1308048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Rondier &amp; points de passage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-310799" y="3660863"/>
            <a:ext cx="8037347" cy="60902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0075" lIns="80175" spcFirstLastPara="1" rIns="80175" wrap="square" tIns="400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79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5406744" y="6953496"/>
            <a:ext cx="1236046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Identification du porteur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1138908" y="7384342"/>
            <a:ext cx="792000" cy="310956"/>
          </a:xfrm>
          <a:prstGeom prst="roundRect">
            <a:avLst>
              <a:gd fmla="val 16667" name="adj"/>
            </a:avLst>
          </a:prstGeom>
          <a:solidFill>
            <a:srgbClr val="15B74C"/>
          </a:solidFill>
          <a:ln>
            <a:noFill/>
          </a:ln>
        </p:spPr>
        <p:txBody>
          <a:bodyPr anchorCtr="0" anchor="ctr" bIns="40075" lIns="80175" spcFirstLastPara="1" rIns="80175" wrap="square" tIns="400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Bluetooth</a:t>
            </a:r>
            <a:endParaRPr/>
          </a:p>
        </p:txBody>
      </p:sp>
      <p:sp>
        <p:nvSpPr>
          <p:cNvPr id="98" name="Google Shape;98;p1"/>
          <p:cNvSpPr/>
          <p:nvPr/>
        </p:nvSpPr>
        <p:spPr>
          <a:xfrm>
            <a:off x="2635528" y="7384342"/>
            <a:ext cx="792000" cy="310956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>
            <a:noFill/>
          </a:ln>
        </p:spPr>
        <p:txBody>
          <a:bodyPr anchorCtr="0" anchor="ctr" bIns="40075" lIns="80175" spcFirstLastPara="1" rIns="80175" wrap="square" tIns="400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Wi-Fi</a:t>
            </a: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4132148" y="7384342"/>
            <a:ext cx="792000" cy="310956"/>
          </a:xfrm>
          <a:prstGeom prst="roundRect">
            <a:avLst>
              <a:gd fmla="val 16667" name="adj"/>
            </a:avLst>
          </a:prstGeom>
          <a:solidFill>
            <a:srgbClr val="15B74C"/>
          </a:solidFill>
          <a:ln>
            <a:noFill/>
          </a:ln>
        </p:spPr>
        <p:txBody>
          <a:bodyPr anchorCtr="0" anchor="ctr" bIns="40075" lIns="80175" spcFirstLastPara="1" rIns="80175" wrap="square" tIns="400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QR Code</a:t>
            </a: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5628767" y="7379169"/>
            <a:ext cx="792000" cy="310956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>
            <a:noFill/>
          </a:ln>
        </p:spPr>
        <p:txBody>
          <a:bodyPr anchorCtr="0" anchor="ctr" bIns="40075" lIns="80175" spcFirstLastPara="1" rIns="80175" wrap="square" tIns="400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NFC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604925" y="8571854"/>
            <a:ext cx="6606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Toutes les fonctionnalités DATI sont </a:t>
            </a:r>
            <a:r>
              <a:rPr b="1" lang="fr-F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fonctionnelles </a:t>
            </a:r>
            <a:r>
              <a:rPr lang="fr-F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 ce mobile.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seul point manquant provient d’un volume du haut parleur légèrement en dessous des standards du marché.</a:t>
            </a:r>
            <a:endParaRPr/>
          </a:p>
        </p:txBody>
      </p:sp>
      <p:sp>
        <p:nvSpPr>
          <p:cNvPr id="102" name="Google Shape;102;p1"/>
          <p:cNvSpPr/>
          <p:nvPr/>
        </p:nvSpPr>
        <p:spPr>
          <a:xfrm>
            <a:off x="443001" y="9939409"/>
            <a:ext cx="3765621" cy="443663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mobile est </a:t>
            </a:r>
            <a:r>
              <a:rPr b="1" lang="fr-FR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APPROUVÉ !</a:t>
            </a:r>
            <a:endParaRPr/>
          </a:p>
        </p:txBody>
      </p:sp>
      <p:sp>
        <p:nvSpPr>
          <p:cNvPr id="103" name="Google Shape;103;p1"/>
          <p:cNvSpPr txBox="1"/>
          <p:nvPr/>
        </p:nvSpPr>
        <p:spPr>
          <a:xfrm>
            <a:off x="611549" y="4196708"/>
            <a:ext cx="6106120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Basée sur plus de 30 critères, l’étude évalue le bon fonctionnement de toutes les </a:t>
            </a:r>
            <a:r>
              <a:rPr b="1" lang="fr-F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fonctionnalités essentielles</a:t>
            </a:r>
            <a:r>
              <a:rPr lang="fr-F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du DATI Beepiz sur le smartphone étudié :  fiabilité, qualité de l’accéléromètre, des détections…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Cette étude est réalisée </a:t>
            </a:r>
            <a:r>
              <a:rPr b="1" lang="fr-F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sans coque</a:t>
            </a:r>
            <a:r>
              <a:rPr lang="fr-FR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protection de téléphone.</a:t>
            </a:r>
            <a:endParaRPr/>
          </a:p>
        </p:txBody>
      </p:sp>
      <p:sp>
        <p:nvSpPr>
          <p:cNvPr id="104" name="Google Shape;104;p1"/>
          <p:cNvSpPr/>
          <p:nvPr/>
        </p:nvSpPr>
        <p:spPr>
          <a:xfrm>
            <a:off x="6610511" y="4844459"/>
            <a:ext cx="779100" cy="762900"/>
          </a:xfrm>
          <a:prstGeom prst="ellipse">
            <a:avLst/>
          </a:prstGeom>
          <a:noFill/>
          <a:ln cap="flat" cmpd="sng" w="57150">
            <a:solidFill>
              <a:srgbClr val="15B74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5" name="Google Shape;105;p1"/>
          <p:cNvCxnSpPr/>
          <p:nvPr/>
        </p:nvCxnSpPr>
        <p:spPr>
          <a:xfrm>
            <a:off x="7000058" y="5607370"/>
            <a:ext cx="0" cy="251998"/>
          </a:xfrm>
          <a:prstGeom prst="straightConnector1">
            <a:avLst/>
          </a:prstGeom>
          <a:noFill/>
          <a:ln cap="flat" cmpd="sng" w="28575">
            <a:solidFill>
              <a:srgbClr val="15B74C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6" name="Google Shape;106;p1"/>
          <p:cNvSpPr/>
          <p:nvPr/>
        </p:nvSpPr>
        <p:spPr>
          <a:xfrm flipH="1">
            <a:off x="3897027" y="5803572"/>
            <a:ext cx="3158953" cy="517550"/>
          </a:xfrm>
          <a:prstGeom prst="rtTriangle">
            <a:avLst/>
          </a:prstGeom>
          <a:gradFill>
            <a:gsLst>
              <a:gs pos="0">
                <a:srgbClr val="FF0000"/>
              </a:gs>
              <a:gs pos="27000">
                <a:schemeClr val="accent2"/>
              </a:gs>
              <a:gs pos="100000">
                <a:srgbClr val="00BD4E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210737" y="6361062"/>
            <a:ext cx="1959863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Incompatible</a:t>
            </a:r>
            <a:endParaRPr b="1" sz="18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4500423" y="6361062"/>
            <a:ext cx="1538183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Déconseillé</a:t>
            </a:r>
            <a:endParaRPr/>
          </a:p>
        </p:txBody>
      </p:sp>
      <p:sp>
        <p:nvSpPr>
          <p:cNvPr id="109" name="Google Shape;109;p1"/>
          <p:cNvSpPr txBox="1"/>
          <p:nvPr/>
        </p:nvSpPr>
        <p:spPr>
          <a:xfrm>
            <a:off x="6341640" y="6361062"/>
            <a:ext cx="991114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Approuvé !</a:t>
            </a:r>
            <a:endParaRPr/>
          </a:p>
        </p:txBody>
      </p:sp>
      <p:pic>
        <p:nvPicPr>
          <p:cNvPr descr="Une image contenant Police, logo, Graphique, texte&#10;&#10;Description générée automatiquement" id="110" name="Google Shape;110;p1"/>
          <p:cNvPicPr preferRelativeResize="0"/>
          <p:nvPr/>
        </p:nvPicPr>
        <p:blipFill rotWithShape="1">
          <a:blip r:embed="rId3">
            <a:alphaModFix/>
          </a:blip>
          <a:srcRect b="0" l="0" r="0" t="2285"/>
          <a:stretch/>
        </p:blipFill>
        <p:spPr>
          <a:xfrm>
            <a:off x="6026608" y="9912120"/>
            <a:ext cx="1191610" cy="587839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"/>
          <p:cNvSpPr/>
          <p:nvPr/>
        </p:nvSpPr>
        <p:spPr>
          <a:xfrm>
            <a:off x="258713" y="5726929"/>
            <a:ext cx="3454732" cy="702837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286025" y="5584472"/>
            <a:ext cx="413649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 attribuée : </a:t>
            </a:r>
            <a:r>
              <a:rPr b="1" lang="fr-FR" sz="5400">
                <a:solidFill>
                  <a:srgbClr val="15B74C"/>
                </a:solidFill>
                <a:latin typeface="Arial"/>
                <a:ea typeface="Arial"/>
                <a:cs typeface="Arial"/>
                <a:sym typeface="Arial"/>
              </a:rPr>
              <a:t>99</a:t>
            </a:r>
            <a:r>
              <a:rPr b="1" lang="fr-F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/100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87302" y="1159975"/>
            <a:ext cx="1308050" cy="24212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"/>
          <p:cNvPicPr preferRelativeResize="0"/>
          <p:nvPr/>
        </p:nvPicPr>
        <p:blipFill rotWithShape="1">
          <a:blip r:embed="rId4">
            <a:alphaModFix/>
          </a:blip>
          <a:srcRect b="-23163" l="-23163" r="-23163" t="-23163"/>
          <a:stretch/>
        </p:blipFill>
        <p:spPr>
          <a:xfrm>
            <a:off x="6794852" y="4812050"/>
            <a:ext cx="410400" cy="77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2019-03-25T09:58:01Z</dcterms:created>
  <dc:creator>Gatien DE BEJARRY</dc:creator>
</cp:coreProperties>
</file>